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-570" y="-96"/>
      </p:cViewPr>
      <p:guideLst>
        <p:guide orient="horz" pos="22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88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448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9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25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933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883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20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622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44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128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933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2533F-88C5-4EC2-AE24-DE13E3D9970F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23C9E-D8E3-4DC1-9D39-9E5566921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638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1386" y="232034"/>
            <a:ext cx="11659707" cy="2743200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107763" dir="18900000" algn="ctr" rotWithShape="0">
              <a:srgbClr val="B5AB77">
                <a:alpha val="50000"/>
              </a:srgbClr>
            </a:outerShdw>
          </a:effectLst>
        </p:spPr>
        <p:txBody>
          <a:bodyPr vert="horz" wrap="square" lIns="3657600" tIns="685800" rIns="9144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AUBURN HIGH SCHOOL</a:t>
            </a:r>
            <a:r>
              <a:rPr kumimoji="0" lang="en-US" altLang="en-US" sz="11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/>
            </a:r>
            <a:br>
              <a:rPr kumimoji="0" lang="en-US" altLang="en-US" sz="11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</a:br>
            <a:endParaRPr kumimoji="0" lang="en-US" altLang="en-US" sz="11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SCHOOL IMPROVEMENT PLAN</a:t>
            </a:r>
            <a:b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</a:rPr>
            </a:b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2017-2019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Excellence in Education by Putting Students First</a:t>
            </a:r>
            <a:endParaRPr kumimoji="0" lang="en-US" altLang="en-US" sz="16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1386" y="3131049"/>
            <a:ext cx="11659707" cy="1616628"/>
          </a:xfrm>
          <a:prstGeom prst="rect">
            <a:avLst/>
          </a:prstGeom>
        </p:spPr>
      </p:pic>
      <p:pic>
        <p:nvPicPr>
          <p:cNvPr id="1033" name="Picture 9" descr="Exterior-Front Entry-Left-Horizont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770" y="4803700"/>
            <a:ext cx="1958975" cy="13017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4" descr="https://gm1.ggpht.com/v272XJ7m14xVW2U3bh7V2ZSr_SjkGHnWqMNoQHACDWemaekfMzjSAK-U0vnowJeNMYB1M76hckkER6p2NGxGINVr8WZru4v1T2NtLqGH-qaEKme437hKTtQi7kI_12jAQsoME6-PhCixRavKYYyqEbAW9D3xbWXWRNTc_hnH3GfZCYNVrmbcWc3Z1hV_Xl1CfrNWE1S4HmxMtxYvxo3t5lanUYIXLjxYCk028t2_4D-LYXTfMgXMHlvBZjoHCUypbApk1gieIM7ddV7itquixNNFiW6EHMWkx2802wzapjw5caVfmzHpmh1WQK9lkCFGe54x8G6BIB6DSAjwEGKll6jDVonFym2HT8VDvVxhwS1LoOsw7c5rRRVvJiUYqPIeGMvTs_9klotcXQ4yslH9jbiVmedOrXZfIALM7KtoCl_UoWOtblfkxx5dTg1g5sp8Lu04-zIdH4uVBxp2-ADN0bNCskpNy-pbt_ArCcPZDoi78THg1PQHRi5bYRXH98tK3wF-8mbTbe1jtN-DvDgcw-ddlIY0nWKruBPz=w870-h481-l7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11" y="4821162"/>
            <a:ext cx="1729416" cy="12668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3" descr="https://gm1.ggpht.com/gAGQiRdcYwq3NVP_NvVZar9Cpcr-yvydtvcQbZYFCEFCqaSagzmPAqTeUd-83IzMO-FBUEN8EO21gXIwXy4KnQq3p3puU80FZpuKHbEF_IX8WpWpcYXe53EOxeprBIpCxwsA7H6YTCvVkpi0VRndCXmr2qYK7nmGNrI-1Vfq3knwaVDGt23Y_A3Smj54MsEnM-BRT-1nD7ADX4OsSp1G3YLyLJ8bw7kvFt7tXt1W-sx26CgfplCmaoBLTsgGNHe4semJA3NW2XYSoRN7KR0HKx6-cB2uAGYmR5IXA0K7re2GvZjDX-3HMy9Eh4s3aard5vjTVRLfWPZMZPRRWm9JMoeoR3BBw-IhatjCvauZDLQDDOd_6B8Iw-LtJWrkqtlKQj8pozxRt2C2GwMN_bMaPCtk-S-kVphJ6eA5_Qh0BJbBTmZU1awPdqHxesPF2aKtjs2jpcIr8PS5qSKBBZ8GkLVeJtruotaImnKz5qpslIF8j2pQSKpkw69kkyzSZqOLl0mNqfIE2DovRAGJpP1ZwUjmtaZf43dEwz1E=w870-h481-l7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0361" y="4815017"/>
            <a:ext cx="1920530" cy="12625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5" descr="https://gm1.ggpht.com/TutSQTVVX9OdVJo8fUpJ57jJabgnkANVoHypn4dCNcDUd3KX1KN-bcm9zjb42u-45No-DPEjoM75RWXs96a6R1VytGTRx3p83QS6q-BNmdm7aExss9rNwe3mWR_jNsvW-4DF2MQCOuJHPWBTjROAg0CgQ6hKPmbN-CjunZEn25znYOfqmot5KF3Teazh8jcjbJlQa1o6A7xNVUsugoDO246jIVh0I5WYW-TMAfLM6i5KFwZVWOiRtyOslGAkZkVTGXZR-zByjdFR3nEAoPu2t3iuJbBSpf5Tt-67rtu5FY4hWhHyBotQ2HI8fBA1qdxyt179RCmsODDPnohhCPjq2OITXf9ABPHdiZpD7kFhOZxffKzoL07Fai8DVDeqmXMo8URRMcjKZ6nJiZykszenCfWsTAbC1f8uIsF3uNNtCZ21KUvpalXXWxZHyi59nyhgzQ3CpHa580xXn07J_wt2NFFDKMokYgbusBc9ctVbOWibW52qC670gNen83x8mr4RdHjsY-IHWZL-3wxa7qS9_KFNHvCfxyQJZw=w870-h481-l7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491" y="4821163"/>
            <a:ext cx="1948910" cy="1266825"/>
          </a:xfrm>
          <a:prstGeom prst="rect">
            <a:avLst/>
          </a:prstGeom>
          <a:noFill/>
          <a:ln w="6350">
            <a:solidFill>
              <a:srgbClr val="10253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242" y="4836116"/>
            <a:ext cx="1939925" cy="1241425"/>
          </a:xfrm>
          <a:prstGeom prst="rect">
            <a:avLst/>
          </a:prstGeom>
          <a:noFill/>
          <a:ln w="9525">
            <a:solidFill>
              <a:srgbClr val="10253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 rot="-21600000">
            <a:off x="613611" y="6135292"/>
            <a:ext cx="1729416" cy="379412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0" tIns="0" rIns="228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900" b="1" dirty="0" smtClean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Auburn High School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-21600000">
            <a:off x="4801491" y="6122248"/>
            <a:ext cx="1948910" cy="387017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0" tIns="0" rIns="228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900" b="1" dirty="0" smtClean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Swanson Road Intermediate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 smtClean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rot="-21600000">
            <a:off x="9600361" y="6144881"/>
            <a:ext cx="1920530" cy="408741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0" tIns="0" rIns="228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900" b="1" dirty="0" smtClean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en-US" altLang="en-US" sz="9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Pakachoag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rot="-21600000">
            <a:off x="7129243" y="6137422"/>
            <a:ext cx="1939924" cy="423657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0" tIns="0" rIns="228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900" b="1" dirty="0" smtClean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Bryn </a:t>
            </a:r>
            <a:r>
              <a:rPr kumimoji="0" lang="en-US" altLang="en-US" sz="900" b="1" i="0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Mawr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 rot="-21600000">
            <a:off x="2592771" y="6122247"/>
            <a:ext cx="1958975" cy="389859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0" tIns="0" rIns="22860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="1" dirty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900" b="1" dirty="0" smtClean="0">
                <a:solidFill>
                  <a:srgbClr val="FFFFFF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Auburn Middle School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28539" y="39559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728539" y="4413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728539" y="44131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500" b="0" i="1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728539" y="441317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728539" y="487037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500" b="0" i="1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1500" b="0" i="1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474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4441" y="988955"/>
            <a:ext cx="10902204" cy="777500"/>
          </a:xfrm>
          <a:prstGeom prst="rect">
            <a:avLst/>
          </a:prstGeom>
          <a:solidFill>
            <a:srgbClr val="FFFFFF"/>
          </a:solidFill>
          <a:ln w="1587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ahoma" panose="020B0604030504040204" pitchFamily="34" charset="0"/>
              </a:rPr>
              <a:t>Our vision is to educate and prepare students for the opportunities and challenges of a changing world.</a:t>
            </a:r>
            <a:endParaRPr kumimoji="0" lang="en-US" altLang="en-US" sz="2000" b="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1" name="Picture 8" descr="ANd9GcTPvXfB1OA8-o5UggRaaCqNewc0bHi659zRgDz9EApqxj5Q191T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639" y="-239911"/>
            <a:ext cx="3207159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our-mission-button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993" y="1864302"/>
            <a:ext cx="28384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04441" y="2695575"/>
            <a:ext cx="10902204" cy="525608"/>
          </a:xfrm>
          <a:prstGeom prst="rect">
            <a:avLst/>
          </a:prstGeom>
          <a:solidFill>
            <a:srgbClr val="FFFFFF"/>
          </a:solidFill>
          <a:ln w="1587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ahoma" panose="020B0604030504040204" pitchFamily="34" charset="0"/>
              </a:rPr>
              <a:t>Strengthening Connections through</a:t>
            </a:r>
            <a:r>
              <a:rPr kumimoji="0" lang="en-US" altLang="en-US" sz="2000" b="1" i="1" u="none" strike="noStrike" cap="none" normalizeH="0" dirty="0" smtClean="0">
                <a:ln>
                  <a:noFill/>
                </a:ln>
                <a:solidFill>
                  <a:srgbClr val="1F497D"/>
                </a:solidFill>
                <a:effectLst/>
                <a:latin typeface="Tahoma" panose="020B0604030504040204" pitchFamily="34" charset="0"/>
              </a:rPr>
              <a:t> </a:t>
            </a:r>
            <a:r>
              <a:rPr kumimoji="0" lang="en-US" altLang="en-US" sz="20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ahoma" panose="020B0604030504040204" pitchFamily="34" charset="0"/>
              </a:rPr>
              <a:t>Rigor, Relevance and Relationships.</a:t>
            </a:r>
            <a:endParaRPr kumimoji="0" lang="en-US" altLang="en-US" sz="2000" b="0" i="1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Picture 14" descr="Core values written on chalkboar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61" y="4464690"/>
            <a:ext cx="2994508" cy="84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C:\Users\mbrunelle\Desktop\Shared Core Value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096" y="3537238"/>
            <a:ext cx="3862552" cy="324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304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4677" y="223283"/>
            <a:ext cx="11782646" cy="938969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u="none" strike="noStrike" cap="none" normalizeH="0" dirty="0" smtClean="0">
                <a:ln>
                  <a:noFill/>
                </a:ln>
                <a:solidFill>
                  <a:schemeClr val="bg2"/>
                </a:solidFill>
                <a:effectLst/>
                <a:latin typeface="Calibri" panose="020F0502020204030204" pitchFamily="34" charset="0"/>
              </a:rPr>
              <a:t>TEACHING and LEARNING: To Further Advance Rigorous and Relevant Teaching and Learning  </a:t>
            </a:r>
            <a:endParaRPr kumimoji="0" lang="en-US" altLang="en-US" sz="2400" b="0" u="none" strike="noStrike" cap="none" normalizeH="0" dirty="0" smtClean="0">
              <a:ln>
                <a:noFill/>
              </a:ln>
              <a:solidFill>
                <a:schemeClr val="bg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04677" y="3524693"/>
            <a:ext cx="11782646" cy="930349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TECHNOLOGY:   To Support Learning, Communications and Operations  </a:t>
            </a:r>
            <a:endParaRPr kumimoji="0" lang="en-US" altLang="en-US" sz="24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886" y="1250865"/>
            <a:ext cx="5851282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NEASC Accreditation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Learning Walks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Advanced Placement Program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Virtual High School On-Line Learning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Early College Opportunities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2257" y="484414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1886" y="4582533"/>
            <a:ext cx="610442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iPad initiative continues at high school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STEM opportunities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@</a:t>
            </a:r>
            <a:r>
              <a:rPr lang="en-US" sz="2800" dirty="0" err="1" smtClean="0"/>
              <a:t>AuburnRockets</a:t>
            </a:r>
            <a:r>
              <a:rPr lang="en-US" sz="2800" dirty="0" smtClean="0"/>
              <a:t> Twitter account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Upgraded Wireless Access Points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Digital Marquis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2071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4883" y="218854"/>
            <a:ext cx="11808010" cy="769974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COMMUNITY PARTNERSHIPS:   To Strengthen and Create Collaborative Partnerships  </a:t>
            </a:r>
            <a:endParaRPr kumimoji="0" lang="en-US" altLang="en-US" sz="24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91995" y="3543300"/>
            <a:ext cx="11808010" cy="940095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HEALTH, WELLNESS &amp; SAFETY:   To Promote a Positive, Healthy and Safe Learning  Environment       </a:t>
            </a:r>
            <a:endParaRPr kumimoji="0" lang="en-US" altLang="en-US" sz="24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085" y="4611231"/>
            <a:ext cx="787882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Alice Training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Mental Health Awareness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Drug Education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AHS Care Program 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/>
              <a:t>Grant Funded Initiatives in PE, Health, Regular Ed.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021114"/>
            <a:ext cx="1186773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Auburn Youth and Family Services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Auburn Chamber of Commerce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err="1" smtClean="0"/>
              <a:t>Quinsigamond</a:t>
            </a:r>
            <a:r>
              <a:rPr lang="en-US" sz="3200" dirty="0" smtClean="0"/>
              <a:t> Community College’s Early College / 12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Yr. Program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Major David </a:t>
            </a:r>
            <a:r>
              <a:rPr lang="en-US" sz="3200" dirty="0" err="1" smtClean="0"/>
              <a:t>Brodeur</a:t>
            </a:r>
            <a:r>
              <a:rPr lang="en-US" sz="3200" dirty="0" smtClean="0"/>
              <a:t> Memorial Foundation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/>
              <a:t>Scholarship Opportunities and Local Businesses 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1791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77984" y="191719"/>
            <a:ext cx="11826174" cy="882169"/>
          </a:xfrm>
          <a:prstGeom prst="rect">
            <a:avLst/>
          </a:prstGeom>
          <a:solidFill>
            <a:srgbClr val="1F497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0F243E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TRANSITIONS:   To Build and Strengthen Supportive Transitions       </a:t>
            </a:r>
            <a:endParaRPr kumimoji="0" lang="en-US" altLang="en-US" sz="28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0228" y="1513114"/>
            <a:ext cx="7612148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Transition – January, June, August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Freshman Academy – Trips and Workshops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Guidance Groups – Social, Emotional, Academics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800" dirty="0" smtClean="0"/>
              <a:t>Senior Seminar – College, Work, Military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3313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3795" y="242129"/>
            <a:ext cx="10344409" cy="63737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1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67137" y="160045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1F111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FY 2019 Budget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/>
            </a:r>
            <a:b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</a:b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Strengthening Connections through Rigor, </a:t>
            </a:r>
            <a:b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</a:b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Relevance and Relationships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581867"/>
              </p:ext>
            </p:extLst>
          </p:nvPr>
        </p:nvGraphicFramePr>
        <p:xfrm>
          <a:off x="529389" y="1298818"/>
          <a:ext cx="11333748" cy="5378707"/>
        </p:xfrm>
        <a:graphic>
          <a:graphicData uri="http://schemas.openxmlformats.org/drawingml/2006/table">
            <a:tbl>
              <a:tblPr firstRow="1" bandRow="1"/>
              <a:tblGrid>
                <a:gridCol w="5024196"/>
                <a:gridCol w="3341090"/>
                <a:gridCol w="2968462"/>
              </a:tblGrid>
              <a:tr h="58362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Support Costs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FY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FY  2019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53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Postage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$2,500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$2,500</a:t>
                      </a: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3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Principal’s Office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 Supplies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$1,180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$1,180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0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Printing Supplies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$16,000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$16,000</a:t>
                      </a: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3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Principal’s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 Dues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$5,499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$5,499</a:t>
                      </a: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14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Principals’ Prof. Development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$5,500</a:t>
                      </a: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$3,000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84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Commencement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$15,419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     </a:t>
                      </a:r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$15,47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5</a:t>
                      </a:r>
                      <a:endParaRPr lang="en-US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3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Classroom Supplies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$23,860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$23,860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096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504 Supplies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$250</a:t>
                      </a: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$250</a:t>
                      </a:r>
                      <a:endParaRPr lang="en-US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3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Art Supplies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$4,675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$4,275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358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Staff Travel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$500</a:t>
                      </a: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$500</a:t>
                      </a:r>
                    </a:p>
                  </a:txBody>
                  <a:tcPr marL="91430" marR="91430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083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9010" y="265744"/>
            <a:ext cx="6096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>
              <a:defRPr/>
            </a:pPr>
            <a:r>
              <a:rPr lang="en-US" sz="3200" b="1" kern="0" dirty="0">
                <a:solidFill>
                  <a:srgbClr val="1F111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FY 2019 Budget</a:t>
            </a:r>
            <a:r>
              <a:rPr lang="en-US" sz="3200" b="1" kern="0" dirty="0">
                <a:solidFill>
                  <a:srgbClr val="002060"/>
                </a:solidFill>
                <a:latin typeface="Arial Black" pitchFamily="34" charset="0"/>
              </a:rPr>
              <a:t/>
            </a:r>
            <a:br>
              <a:rPr lang="en-US" sz="3200" b="1" kern="0" dirty="0">
                <a:solidFill>
                  <a:srgbClr val="002060"/>
                </a:solidFill>
                <a:latin typeface="Arial Black" pitchFamily="34" charset="0"/>
              </a:rPr>
            </a:br>
            <a:r>
              <a:rPr lang="en-US" altLang="en-US" b="1" kern="0" dirty="0">
                <a:solidFill>
                  <a:srgbClr val="002060"/>
                </a:solidFill>
                <a:latin typeface="Arial Black" panose="020B0A04020102020204" pitchFamily="34" charset="0"/>
              </a:rPr>
              <a:t>Strengthening Connections through Rigor, </a:t>
            </a:r>
            <a:br>
              <a:rPr lang="en-US" altLang="en-US" b="1" kern="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en-US" altLang="en-US" b="1" kern="0" dirty="0">
                <a:solidFill>
                  <a:srgbClr val="002060"/>
                </a:solidFill>
                <a:latin typeface="Arial Black" panose="020B0A04020102020204" pitchFamily="34" charset="0"/>
              </a:rPr>
              <a:t>Relevance and Relationships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7662674"/>
              </p:ext>
            </p:extLst>
          </p:nvPr>
        </p:nvGraphicFramePr>
        <p:xfrm>
          <a:off x="360947" y="1404517"/>
          <a:ext cx="11454063" cy="5188787"/>
        </p:xfrm>
        <a:graphic>
          <a:graphicData uri="http://schemas.openxmlformats.org/drawingml/2006/table">
            <a:tbl>
              <a:tblPr firstRow="1" bandRow="1"/>
              <a:tblGrid>
                <a:gridCol w="3820909"/>
                <a:gridCol w="4223795"/>
                <a:gridCol w="3409359"/>
              </a:tblGrid>
              <a:tr h="41856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Support Costs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FY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FY  2019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47432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Textbooks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District – Wide </a:t>
                      </a:r>
                      <a:endParaRPr lang="en-US" sz="18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District – Wide 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2882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E-Books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District – Wide </a:t>
                      </a:r>
                      <a:endParaRPr lang="en-US" sz="18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District – Wide 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Library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 Supplies / Books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$10,000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$10,000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Audio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-Visual Supplies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$1,190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$1,190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Guidance Supplies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$10,054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$10,054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Wood Technology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$5,940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$5,940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Graphics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$9,130</a:t>
                      </a: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$7,586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Athletic/PE Supplies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$3,725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$3,747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Music/Fine Arts Supplies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$4,025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$3,617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Curriculum Competitions</a:t>
                      </a:r>
                      <a:r>
                        <a:rPr lang="en-US" sz="2000" b="1" baseline="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 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$15,660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$19,060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1856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Awards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$2,460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</a:rPr>
                        <a:t>$2,890</a:t>
                      </a:r>
                      <a:endParaRPr lang="en-US" sz="2000" b="1" dirty="0">
                        <a:solidFill>
                          <a:schemeClr val="bg2">
                            <a:lumMod val="90000"/>
                          </a:schemeClr>
                        </a:solidFill>
                      </a:endParaRPr>
                    </a:p>
                  </a:txBody>
                  <a:tcPr marL="91430" marR="91430" marT="45731" marB="4573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732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3550" y="192607"/>
            <a:ext cx="6291617" cy="1347333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72317287"/>
              </p:ext>
            </p:extLst>
          </p:nvPr>
        </p:nvGraphicFramePr>
        <p:xfrm>
          <a:off x="252663" y="1539940"/>
          <a:ext cx="11575935" cy="1258606"/>
        </p:xfrm>
        <a:graphic>
          <a:graphicData uri="http://schemas.openxmlformats.org/drawingml/2006/table">
            <a:tbl>
              <a:tblPr firstRow="1" bandRow="1"/>
              <a:tblGrid>
                <a:gridCol w="3976440"/>
                <a:gridCol w="4529747"/>
                <a:gridCol w="3069748"/>
              </a:tblGrid>
              <a:tr h="4813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Support Costs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FY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20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FY  2019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7772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 Total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$137,567 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$136,623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 marT="45725" marB="45725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7555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386</Words>
  <Application>Microsoft Office PowerPoint</Application>
  <PresentationFormat>Custom</PresentationFormat>
  <Paragraphs>129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Handfield</dc:creator>
  <cp:lastModifiedBy>Auburn User</cp:lastModifiedBy>
  <cp:revision>13</cp:revision>
  <dcterms:created xsi:type="dcterms:W3CDTF">2017-11-13T17:35:42Z</dcterms:created>
  <dcterms:modified xsi:type="dcterms:W3CDTF">2017-11-15T17:22:29Z</dcterms:modified>
</cp:coreProperties>
</file>